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8"/>
  </p:notesMasterIdLst>
  <p:sldIdLst>
    <p:sldId id="256" r:id="rId2"/>
    <p:sldId id="257" r:id="rId3"/>
    <p:sldId id="259" r:id="rId4"/>
    <p:sldId id="269" r:id="rId5"/>
    <p:sldId id="268"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21E02-25EE-4B03-B55A-B593A13F031F}" v="160" dt="2025-09-04T18:01:41.388"/>
    <p1510:client id="{E957C66F-D35E-1C04-A611-20420D30D6D9}" v="255" dt="2025-09-04T18:31:11.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1A356-0E89-4694-AAE7-206536F36849}" type="datetimeFigureOut">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45E21-100D-49A9-8591-78CB2059C3E6}" type="slidenum">
              <a:t>‹#›</a:t>
            </a:fld>
            <a:endParaRPr lang="en-US"/>
          </a:p>
        </p:txBody>
      </p:sp>
    </p:spTree>
    <p:extLst>
      <p:ext uri="{BB962C8B-B14F-4D97-AF65-F5344CB8AC3E}">
        <p14:creationId xmlns:p14="http://schemas.microsoft.com/office/powerpoint/2010/main" val="136315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B8EF-69F2-4922-8FB6-6EE2249AD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6CF9C-54BE-0474-64F6-2ED4ED657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ED0EE-8D5B-3D4A-36C1-001ED606C3FF}"/>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5" name="Footer Placeholder 4">
            <a:extLst>
              <a:ext uri="{FF2B5EF4-FFF2-40B4-BE49-F238E27FC236}">
                <a16:creationId xmlns:a16="http://schemas.microsoft.com/office/drawing/2014/main" id="{143CD0D1-9E0B-6AA4-E997-E0BD5EDA8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9724B-9D91-CE26-F37D-84DB6465D5B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77929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D69E-709D-DB81-3D96-FA0E4CA553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67A9-4261-A816-3C60-B5C1FC63E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29559-B1A7-B428-D81F-D09F369C72C9}"/>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5" name="Footer Placeholder 4">
            <a:extLst>
              <a:ext uri="{FF2B5EF4-FFF2-40B4-BE49-F238E27FC236}">
                <a16:creationId xmlns:a16="http://schemas.microsoft.com/office/drawing/2014/main" id="{DC6C1BED-0168-7A05-044D-094F0192F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DDBE2-3550-0F36-0B5C-0FE2416F3E27}"/>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7176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F63C9-4BE1-989F-39D8-2975A6DBD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798A5-4863-0929-215E-514969082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9B1FD-89B2-166D-A2A4-270AE667B769}"/>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5" name="Footer Placeholder 4">
            <a:extLst>
              <a:ext uri="{FF2B5EF4-FFF2-40B4-BE49-F238E27FC236}">
                <a16:creationId xmlns:a16="http://schemas.microsoft.com/office/drawing/2014/main" id="{0D96627E-3AEB-90F4-20C4-5E0442B09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6CEF0-A36D-B630-D0EA-A2899C14369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5120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ADD2-1524-869F-7CC0-11571DDA1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F4593-93B3-6907-6837-9A27D87C8B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44426-B350-1AF4-DCDD-6D64FCA6B043}"/>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5" name="Footer Placeholder 4">
            <a:extLst>
              <a:ext uri="{FF2B5EF4-FFF2-40B4-BE49-F238E27FC236}">
                <a16:creationId xmlns:a16="http://schemas.microsoft.com/office/drawing/2014/main" id="{C54759F5-545C-116C-0F5A-87B73D59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CF4F9-17A4-0E87-EFAA-99062427A06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606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DFF6-1C7E-217F-F243-5927DB60E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21535D-C5BD-2AD7-34E4-D959A7ABF1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0D99B-E3F5-1D05-7941-705F3BC664CF}"/>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5" name="Footer Placeholder 4">
            <a:extLst>
              <a:ext uri="{FF2B5EF4-FFF2-40B4-BE49-F238E27FC236}">
                <a16:creationId xmlns:a16="http://schemas.microsoft.com/office/drawing/2014/main" id="{44CE2136-88DF-741F-4864-C83414BEB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24A-F090-03E6-A6C3-FC29F1719833}"/>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173822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C9EB-0402-4660-EDEE-C18C8E7E2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56556-F88E-F9C2-5861-C5F08F93B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B5376C-0FB3-2824-7A09-145D4ED0D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77761-1CFB-1A4F-A3FD-FD4EAB4E8B16}"/>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6" name="Footer Placeholder 5">
            <a:extLst>
              <a:ext uri="{FF2B5EF4-FFF2-40B4-BE49-F238E27FC236}">
                <a16:creationId xmlns:a16="http://schemas.microsoft.com/office/drawing/2014/main" id="{0EC41541-9D32-AAA5-8BD4-61139BABE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3DB3E-EB75-A4E4-3397-A02B9C3793F9}"/>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37194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DA72-8A02-4E8F-F592-A403BC44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C1647C-56E3-3D75-CD70-E719CD0EA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77687-6B0E-2E5B-0FB8-F62DE94BF4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48C7CE-CE67-F560-1905-2214F0334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76B80-AE99-84AF-72B3-FD080A1BF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CA7F4-DE44-9105-B6D4-46ECBB46D673}"/>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8" name="Footer Placeholder 7">
            <a:extLst>
              <a:ext uri="{FF2B5EF4-FFF2-40B4-BE49-F238E27FC236}">
                <a16:creationId xmlns:a16="http://schemas.microsoft.com/office/drawing/2014/main" id="{B03A67CE-37CB-05E2-4CCB-AC9B8AD57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2C0A2-5C18-82D3-356F-7BDBC2C4E3F3}"/>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109277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9DD2-BB32-DB60-D7F8-707CD1F70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26266-3405-491A-C10A-6E485D7AAC18}"/>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4" name="Footer Placeholder 3">
            <a:extLst>
              <a:ext uri="{FF2B5EF4-FFF2-40B4-BE49-F238E27FC236}">
                <a16:creationId xmlns:a16="http://schemas.microsoft.com/office/drawing/2014/main" id="{D1AD5B46-8645-37A5-AAAB-FDFE17684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41B43E-29D9-36F4-69DF-5EB0669DE444}"/>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7179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DE572-FFF2-ABB7-274B-47DE71BB19BD}"/>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3" name="Footer Placeholder 2">
            <a:extLst>
              <a:ext uri="{FF2B5EF4-FFF2-40B4-BE49-F238E27FC236}">
                <a16:creationId xmlns:a16="http://schemas.microsoft.com/office/drawing/2014/main" id="{5026BC8B-5E2A-A2F5-DC4C-D5E0619BE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BA2C5-DA01-DC00-E48A-3DD441CE7D1E}"/>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88341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FCB1-87F6-2C82-E751-826ADFD11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67C737-6ACA-40ED-A5C1-896BC3C24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D2817-3C42-58DB-0CD4-37FF9D092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64D21-8314-BF72-67FF-01C46E863038}"/>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6" name="Footer Placeholder 5">
            <a:extLst>
              <a:ext uri="{FF2B5EF4-FFF2-40B4-BE49-F238E27FC236}">
                <a16:creationId xmlns:a16="http://schemas.microsoft.com/office/drawing/2014/main" id="{68E88CD9-F6B1-42B5-56BD-0BEFB514B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2DBEC-E573-CF45-E7FC-D6FEE79D6490}"/>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34490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E0BC-DCFF-D98E-B9D7-5F38F67BB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F95100-78E8-D75D-0B64-E0513DDD7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997CB8-6DC4-D8CE-89A9-C272DDA59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59AEE-BD36-008A-CA63-78FACD3FA2EB}"/>
              </a:ext>
            </a:extLst>
          </p:cNvPr>
          <p:cNvSpPr>
            <a:spLocks noGrp="1"/>
          </p:cNvSpPr>
          <p:nvPr>
            <p:ph type="dt" sz="half" idx="10"/>
          </p:nvPr>
        </p:nvSpPr>
        <p:spPr/>
        <p:txBody>
          <a:bodyPr/>
          <a:lstStyle/>
          <a:p>
            <a:fld id="{B88F5CD6-03D0-46E1-BA77-4FE68000D624}" type="datetimeFigureOut">
              <a:rPr lang="en-US" smtClean="0"/>
              <a:t>11/13/2025</a:t>
            </a:fld>
            <a:endParaRPr lang="en-US"/>
          </a:p>
        </p:txBody>
      </p:sp>
      <p:sp>
        <p:nvSpPr>
          <p:cNvPr id="6" name="Footer Placeholder 5">
            <a:extLst>
              <a:ext uri="{FF2B5EF4-FFF2-40B4-BE49-F238E27FC236}">
                <a16:creationId xmlns:a16="http://schemas.microsoft.com/office/drawing/2014/main" id="{FB57F263-A123-7E42-325F-37E0D0D90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A0DD6-11D4-5354-2E90-C3A7A07CD309}"/>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2287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44B81-C771-6412-73BA-766D02B62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AB55F-77E2-DBB3-C73F-D1613EE0D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711CD-71A9-30AA-AB55-80D95F60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8F5CD6-03D0-46E1-BA77-4FE68000D624}" type="datetimeFigureOut">
              <a:rPr lang="en-US" smtClean="0"/>
              <a:t>11/13/2025</a:t>
            </a:fld>
            <a:endParaRPr lang="en-US"/>
          </a:p>
        </p:txBody>
      </p:sp>
      <p:sp>
        <p:nvSpPr>
          <p:cNvPr id="5" name="Footer Placeholder 4">
            <a:extLst>
              <a:ext uri="{FF2B5EF4-FFF2-40B4-BE49-F238E27FC236}">
                <a16:creationId xmlns:a16="http://schemas.microsoft.com/office/drawing/2014/main" id="{9FBC1D93-FF00-08A8-88B6-C588376B6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62AF58-A436-FA75-7816-5511C8C6A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B04EC2-B042-43BB-B2C2-A53CDF97A497}" type="slidenum">
              <a:rPr lang="en-US" smtClean="0"/>
              <a:t>‹#›</a:t>
            </a:fld>
            <a:endParaRPr lang="en-US"/>
          </a:p>
        </p:txBody>
      </p:sp>
    </p:spTree>
    <p:extLst>
      <p:ext uri="{BB962C8B-B14F-4D97-AF65-F5344CB8AC3E}">
        <p14:creationId xmlns:p14="http://schemas.microsoft.com/office/powerpoint/2010/main" val="18824740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CFAA-61CA-9875-2438-D751572066E4}"/>
              </a:ext>
            </a:extLst>
          </p:cNvPr>
          <p:cNvSpPr>
            <a:spLocks noGrp="1"/>
          </p:cNvSpPr>
          <p:nvPr>
            <p:ph type="ctrTitle"/>
          </p:nvPr>
        </p:nvSpPr>
        <p:spPr>
          <a:xfrm>
            <a:off x="778578" y="2184400"/>
            <a:ext cx="3734014" cy="2489200"/>
          </a:xfrm>
        </p:spPr>
        <p:txBody>
          <a:bodyPr anchor="b">
            <a:normAutofit/>
          </a:bodyPr>
          <a:lstStyle/>
          <a:p>
            <a:pPr algn="l"/>
            <a:r>
              <a:rPr lang="en-US" sz="5400"/>
              <a:t>Iowa Department for the Blind</a:t>
            </a:r>
          </a:p>
        </p:txBody>
      </p:sp>
      <p:sp>
        <p:nvSpPr>
          <p:cNvPr id="3" name="Subtitle 2">
            <a:extLst>
              <a:ext uri="{FF2B5EF4-FFF2-40B4-BE49-F238E27FC236}">
                <a16:creationId xmlns:a16="http://schemas.microsoft.com/office/drawing/2014/main" id="{AADD2766-6EA5-84B4-15D2-12DB7AE3121A}"/>
              </a:ext>
            </a:extLst>
          </p:cNvPr>
          <p:cNvSpPr>
            <a:spLocks noGrp="1"/>
          </p:cNvSpPr>
          <p:nvPr>
            <p:ph type="subTitle" idx="1"/>
          </p:nvPr>
        </p:nvSpPr>
        <p:spPr>
          <a:xfrm>
            <a:off x="778579" y="4849368"/>
            <a:ext cx="3734014" cy="1572768"/>
          </a:xfrm>
        </p:spPr>
        <p:txBody>
          <a:bodyPr vert="horz" lIns="91440" tIns="45720" rIns="91440" bIns="45720" rtlCol="0" anchor="t">
            <a:normAutofit/>
          </a:bodyPr>
          <a:lstStyle/>
          <a:p>
            <a:pPr algn="l"/>
            <a:r>
              <a:rPr lang="en-US" sz="3600" dirty="0"/>
              <a:t>Strategic Plan</a:t>
            </a:r>
          </a:p>
        </p:txBody>
      </p:sp>
      <p:pic>
        <p:nvPicPr>
          <p:cNvPr id="5" name="Picture 4" descr="A large brick building&#10;&#10;AI-generated content may be incorrect.">
            <a:extLst>
              <a:ext uri="{FF2B5EF4-FFF2-40B4-BE49-F238E27FC236}">
                <a16:creationId xmlns:a16="http://schemas.microsoft.com/office/drawing/2014/main" id="{28E99D24-0314-B3D6-FF19-D6A5A6599285}"/>
              </a:ext>
            </a:extLst>
          </p:cNvPr>
          <p:cNvPicPr>
            <a:picLocks noChangeAspect="1"/>
          </p:cNvPicPr>
          <p:nvPr/>
        </p:nvPicPr>
        <p:blipFill>
          <a:blip r:embed="rId2">
            <a:extLst>
              <a:ext uri="{28A0092B-C50C-407E-A947-70E740481C1C}">
                <a14:useLocalDpi xmlns:a14="http://schemas.microsoft.com/office/drawing/2010/main" val="0"/>
              </a:ext>
            </a:extLst>
          </a:blip>
          <a:srcRect l="6877" r="26170"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1D667A34-DBF0-06CC-1620-0D5E00818CDA}"/>
              </a:ext>
            </a:extLst>
          </p:cNvPr>
          <p:cNvPicPr>
            <a:picLocks noChangeAspect="1"/>
          </p:cNvPicPr>
          <p:nvPr/>
        </p:nvPicPr>
        <p:blipFill>
          <a:blip r:embed="rId3"/>
          <a:stretch>
            <a:fillRect/>
          </a:stretch>
        </p:blipFill>
        <p:spPr>
          <a:xfrm>
            <a:off x="1586230" y="487680"/>
            <a:ext cx="2120900" cy="1696720"/>
          </a:xfrm>
          <a:prstGeom prst="rect">
            <a:avLst/>
          </a:prstGeom>
        </p:spPr>
      </p:pic>
    </p:spTree>
    <p:extLst>
      <p:ext uri="{BB962C8B-B14F-4D97-AF65-F5344CB8AC3E}">
        <p14:creationId xmlns:p14="http://schemas.microsoft.com/office/powerpoint/2010/main" val="291157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8C618-EC9A-0BD4-A1F5-E4CDA9BCFF13}"/>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IDB Strategic Planning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0DE19E-E6D3-26C3-20C5-802A659D96DD}"/>
              </a:ext>
            </a:extLst>
          </p:cNvPr>
          <p:cNvSpPr>
            <a:spLocks noGrp="1"/>
          </p:cNvSpPr>
          <p:nvPr>
            <p:ph idx="1"/>
          </p:nvPr>
        </p:nvSpPr>
        <p:spPr>
          <a:xfrm>
            <a:off x="1155548" y="2217343"/>
            <a:ext cx="9880893" cy="3959619"/>
          </a:xfrm>
        </p:spPr>
        <p:txBody>
          <a:bodyPr vert="horz" lIns="91440" tIns="45720" rIns="91440" bIns="45720" rtlCol="0" anchor="t">
            <a:normAutofit/>
          </a:bodyPr>
          <a:lstStyle/>
          <a:p>
            <a:pPr marL="0" indent="0">
              <a:buNone/>
            </a:pPr>
            <a:r>
              <a:rPr lang="en-US" dirty="0"/>
              <a:t>Thank you for participating in the strategic planning process.  Your insights and contributions have been invaluable.  As a result of this process, we have identified our Mission Statement, Vision Statement, Value Statements, and Organizational Curlture Statement.  We look forward to your continued involvement in bringing these initiatives to fruition.  Your input has been critical in shaping a strategy that reflects our shared goals.  </a:t>
            </a:r>
          </a:p>
          <a:p>
            <a:endParaRPr lang="en-US" sz="2400" dirty="0"/>
          </a:p>
        </p:txBody>
      </p:sp>
    </p:spTree>
    <p:extLst>
      <p:ext uri="{BB962C8B-B14F-4D97-AF65-F5344CB8AC3E}">
        <p14:creationId xmlns:p14="http://schemas.microsoft.com/office/powerpoint/2010/main" val="255757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5D3CA-1E10-D34C-6D97-553251DCE68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08DBBC-8F55-4127-5A15-0BD5660E7759}"/>
              </a:ext>
            </a:extLst>
          </p:cNvPr>
          <p:cNvSpPr>
            <a:spLocks noGrp="1"/>
          </p:cNvSpPr>
          <p:nvPr>
            <p:ph type="title"/>
          </p:nvPr>
        </p:nvSpPr>
        <p:spPr>
          <a:xfrm>
            <a:off x="1524003" y="2365375"/>
            <a:ext cx="9144000" cy="2764028"/>
          </a:xfrm>
        </p:spPr>
        <p:txBody>
          <a:bodyPr vert="horz" lIns="91440" tIns="45720" rIns="91440" bIns="45720" rtlCol="0" anchor="ctr">
            <a:normAutofit fontScale="90000"/>
          </a:bodyPr>
          <a:lstStyle/>
          <a:p>
            <a:pPr algn="ctr"/>
            <a:r>
              <a:rPr lang="en-US" sz="6100" kern="1200" dirty="0">
                <a:solidFill>
                  <a:schemeClr val="tx1"/>
                </a:solidFill>
                <a:latin typeface="+mj-lt"/>
                <a:ea typeface="+mj-ea"/>
                <a:cs typeface="+mj-cs"/>
              </a:rPr>
              <a:t>Mission Statement: </a:t>
            </a:r>
            <a:br>
              <a:rPr lang="en-US" sz="6100" kern="1200" dirty="0">
                <a:solidFill>
                  <a:schemeClr val="tx1"/>
                </a:solidFill>
                <a:latin typeface="+mj-lt"/>
                <a:ea typeface="+mj-ea"/>
                <a:cs typeface="+mj-cs"/>
              </a:rPr>
            </a:br>
            <a:br>
              <a:rPr lang="en-US" sz="6100" kern="1200" dirty="0">
                <a:solidFill>
                  <a:schemeClr val="tx1"/>
                </a:solidFill>
                <a:latin typeface="+mj-lt"/>
                <a:ea typeface="+mj-ea"/>
                <a:cs typeface="+mj-cs"/>
              </a:rPr>
            </a:br>
            <a:r>
              <a:rPr lang="en-US" dirty="0"/>
              <a:t>Empowering blind Iowans to work, live independently, and pursue the lives they choose.</a:t>
            </a:r>
            <a:br>
              <a:rPr lang="en-US" dirty="0"/>
            </a:b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F913EF-9881-81F4-F789-01A1A2A03C0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2D1FC9A-B07D-93BA-03E5-3C58F2391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4394A86B-DD73-4E83-E726-F4FF0CB3E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9A9BBC7B-C1CE-A5FB-9D1A-A58DFCC8B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966FC-69E6-556E-2A68-7BB792348412}"/>
              </a:ext>
            </a:extLst>
          </p:cNvPr>
          <p:cNvSpPr>
            <a:spLocks noGrp="1"/>
          </p:cNvSpPr>
          <p:nvPr>
            <p:ph type="title"/>
          </p:nvPr>
        </p:nvSpPr>
        <p:spPr>
          <a:xfrm>
            <a:off x="1524003" y="2365375"/>
            <a:ext cx="9144000" cy="2764028"/>
          </a:xfrm>
        </p:spPr>
        <p:txBody>
          <a:bodyPr vert="horz" lIns="91440" tIns="45720" rIns="91440" bIns="45720" rtlCol="0" anchor="ctr">
            <a:normAutofit fontScale="90000"/>
          </a:bodyPr>
          <a:lstStyle/>
          <a:p>
            <a:pPr algn="ctr"/>
            <a:r>
              <a:rPr lang="en-US" sz="6100" kern="1200" dirty="0">
                <a:solidFill>
                  <a:schemeClr val="tx1"/>
                </a:solidFill>
                <a:latin typeface="+mj-lt"/>
                <a:ea typeface="+mj-ea"/>
                <a:cs typeface="+mj-cs"/>
              </a:rPr>
              <a:t>Vision Statement: </a:t>
            </a:r>
            <a:br>
              <a:rPr lang="en-US" sz="6100" kern="1200" dirty="0">
                <a:solidFill>
                  <a:schemeClr val="tx1"/>
                </a:solidFill>
                <a:latin typeface="+mj-lt"/>
                <a:ea typeface="+mj-ea"/>
                <a:cs typeface="+mj-cs"/>
              </a:rPr>
            </a:br>
            <a:br>
              <a:rPr lang="en-US" sz="6100" kern="1200" dirty="0">
                <a:solidFill>
                  <a:schemeClr val="tx1"/>
                </a:solidFill>
                <a:latin typeface="+mj-lt"/>
                <a:ea typeface="+mj-ea"/>
                <a:cs typeface="+mj-cs"/>
              </a:rPr>
            </a:br>
            <a:r>
              <a:rPr lang="en-US" dirty="0"/>
              <a:t>A future where every blind Iowan can build a career, contribute their talents, and thrive in their communities.</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7E9D1EED-992A-DCED-E484-2D14D59FB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03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F13A-60B5-5706-FB5D-2CF5B5B9E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0833C-4096-A4CF-2ABC-B4BE8D5B85AD}"/>
              </a:ext>
            </a:extLst>
          </p:cNvPr>
          <p:cNvSpPr>
            <a:spLocks noGrp="1"/>
          </p:cNvSpPr>
          <p:nvPr>
            <p:ph type="title"/>
          </p:nvPr>
        </p:nvSpPr>
        <p:spPr>
          <a:xfrm>
            <a:off x="817880" y="466725"/>
            <a:ext cx="10515600" cy="1325563"/>
          </a:xfrm>
        </p:spPr>
        <p:txBody>
          <a:bodyPr/>
          <a:lstStyle/>
          <a:p>
            <a:pPr algn="ctr"/>
            <a:r>
              <a:rPr lang="en-US" dirty="0"/>
              <a:t>Value Statements</a:t>
            </a:r>
          </a:p>
        </p:txBody>
      </p:sp>
      <p:sp>
        <p:nvSpPr>
          <p:cNvPr id="3" name="Content Placeholder 2">
            <a:extLst>
              <a:ext uri="{FF2B5EF4-FFF2-40B4-BE49-F238E27FC236}">
                <a16:creationId xmlns:a16="http://schemas.microsoft.com/office/drawing/2014/main" id="{89FBFFE7-A2E2-CB11-1FED-839FEFBBE138}"/>
              </a:ext>
            </a:extLst>
          </p:cNvPr>
          <p:cNvSpPr>
            <a:spLocks noGrp="1"/>
          </p:cNvSpPr>
          <p:nvPr>
            <p:ph idx="1"/>
          </p:nvPr>
        </p:nvSpPr>
        <p:spPr>
          <a:xfrm>
            <a:off x="828040" y="1917065"/>
            <a:ext cx="10515600" cy="4351338"/>
          </a:xfrm>
        </p:spPr>
        <p:txBody>
          <a:bodyPr vert="horz" lIns="91440" tIns="45720" rIns="91440" bIns="45720" rtlCol="0" anchor="t">
            <a:normAutofit fontScale="77500" lnSpcReduction="20000"/>
          </a:bodyPr>
          <a:lstStyle/>
          <a:p>
            <a:pPr lvl="0"/>
            <a:r>
              <a:rPr lang="en-US" dirty="0"/>
              <a:t>Empowerment- We believe in equipping blind Iowans with the tools, skills, and opportunities to succeed in the workforce and community.</a:t>
            </a:r>
          </a:p>
          <a:p>
            <a:pPr lvl="0"/>
            <a:r>
              <a:rPr lang="en-US" dirty="0"/>
              <a:t>Independence- We believe that, with training and opportunity, blind people can do what they want to do and live the lives they choose.</a:t>
            </a:r>
          </a:p>
          <a:p>
            <a:pPr lvl="0"/>
            <a:r>
              <a:rPr lang="en-US" dirty="0"/>
              <a:t>Respect- We treat all people with dignity, empathy, and professionalism, recognizing the inherent worth and potential of each client, colleague, partner, and community member.</a:t>
            </a:r>
          </a:p>
          <a:p>
            <a:pPr lvl="0"/>
            <a:r>
              <a:rPr lang="en-US" dirty="0"/>
              <a:t>Integrity- We do what is right and we remain true to our mission and values.</a:t>
            </a:r>
          </a:p>
          <a:p>
            <a:pPr lvl="0"/>
            <a:r>
              <a:rPr lang="en-US" dirty="0"/>
              <a:t>Innovation- We embrace creativity, technology, and new ideas to create opportunities, remove barriers, and enhance the effectiveness of our services.</a:t>
            </a:r>
          </a:p>
          <a:p>
            <a:pPr lvl="0"/>
            <a:r>
              <a:rPr lang="en-US" dirty="0"/>
              <a:t>Opportunities- We expand access to employment, education, training, and community participation for all blind Iowans.</a:t>
            </a:r>
          </a:p>
          <a:p>
            <a:pPr lvl="0"/>
            <a:r>
              <a:rPr lang="en-US" dirty="0"/>
              <a:t>Informed Choice- We respect each person’s right to make well-informed decisions about their own rehabilitation and life.</a:t>
            </a:r>
          </a:p>
          <a:p>
            <a:endParaRPr lang="en-US" dirty="0"/>
          </a:p>
        </p:txBody>
      </p:sp>
    </p:spTree>
    <p:extLst>
      <p:ext uri="{BB962C8B-B14F-4D97-AF65-F5344CB8AC3E}">
        <p14:creationId xmlns:p14="http://schemas.microsoft.com/office/powerpoint/2010/main" val="399224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8831B7-707C-4338-4F90-ED5F8455789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B70A46-432C-96DC-8402-B07E24B3AF69}"/>
              </a:ext>
            </a:extLst>
          </p:cNvPr>
          <p:cNvSpPr>
            <a:spLocks noGrp="1"/>
          </p:cNvSpPr>
          <p:nvPr>
            <p:ph type="title"/>
          </p:nvPr>
        </p:nvSpPr>
        <p:spPr>
          <a:xfrm>
            <a:off x="1524003" y="2243455"/>
            <a:ext cx="9144000" cy="2764028"/>
          </a:xfrm>
        </p:spPr>
        <p:txBody>
          <a:bodyPr vert="horz" lIns="91440" tIns="45720" rIns="91440" bIns="45720" rtlCol="0" anchor="ctr">
            <a:normAutofit fontScale="90000"/>
          </a:bodyPr>
          <a:lstStyle/>
          <a:p>
            <a:pPr algn="ctr"/>
            <a:r>
              <a:rPr lang="en-US" sz="4500" kern="1200" dirty="0">
                <a:solidFill>
                  <a:schemeClr val="tx1"/>
                </a:solidFill>
                <a:latin typeface="+mj-lt"/>
                <a:ea typeface="+mj-ea"/>
                <a:cs typeface="+mj-cs"/>
              </a:rPr>
              <a:t>Organizational Culture Statement:</a:t>
            </a:r>
            <a:br>
              <a:rPr lang="en-US" sz="4500" kern="1200" dirty="0">
                <a:solidFill>
                  <a:schemeClr val="tx1"/>
                </a:solidFill>
                <a:latin typeface="+mj-lt"/>
                <a:ea typeface="+mj-ea"/>
                <a:cs typeface="+mj-cs"/>
              </a:rPr>
            </a:br>
            <a:br>
              <a:rPr lang="en-US" sz="4500" kern="1200" dirty="0">
                <a:solidFill>
                  <a:schemeClr val="tx1"/>
                </a:solidFill>
                <a:latin typeface="+mj-lt"/>
                <a:ea typeface="+mj-ea"/>
                <a:cs typeface="+mj-cs"/>
              </a:rPr>
            </a:br>
            <a:r>
              <a:rPr lang="en-US" sz="4900" dirty="0"/>
              <a:t>We create a supportive environment where both staff and clients are valued, respected, and empowered to grow. When we care for each other, we make a more positive impact. </a:t>
            </a:r>
            <a:br>
              <a:rPr lang="en-US" sz="4500"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20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333</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Iowa Department for the Blind</vt:lpstr>
      <vt:lpstr>IDB Strategic Planning</vt:lpstr>
      <vt:lpstr>Mission Statement:   Empowering blind Iowans to work, live independently, and pursue the lives they choose.  </vt:lpstr>
      <vt:lpstr>Vision Statement:   A future where every blind Iowan can build a career, contribute their talents, and thrive in their communities. </vt:lpstr>
      <vt:lpstr>Value Statements</vt:lpstr>
      <vt:lpstr>Organizational Culture Statement:  We create a supportive environment where both staff and clients are valued, respected, and empowered to grow. When we care for each other, we make a more positive impact.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Stacy Cervenka</dc:creator>
  <cp:lastModifiedBy>Janice Eggers</cp:lastModifiedBy>
  <cp:revision>2</cp:revision>
  <dcterms:created xsi:type="dcterms:W3CDTF">2025-07-18T13:51:02Z</dcterms:created>
  <dcterms:modified xsi:type="dcterms:W3CDTF">2025-11-13T17:32:50Z</dcterms:modified>
</cp:coreProperties>
</file>